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4"/>
  </p:sldMasterIdLst>
  <p:notesMasterIdLst>
    <p:notesMasterId r:id="rId18"/>
  </p:notesMasterIdLst>
  <p:handoutMasterIdLst>
    <p:handoutMasterId r:id="rId19"/>
  </p:handoutMasterIdLst>
  <p:sldIdLst>
    <p:sldId id="268" r:id="rId5"/>
    <p:sldId id="271" r:id="rId6"/>
    <p:sldId id="272" r:id="rId7"/>
    <p:sldId id="273" r:id="rId8"/>
    <p:sldId id="274" r:id="rId9"/>
    <p:sldId id="275" r:id="rId10"/>
    <p:sldId id="279" r:id="rId11"/>
    <p:sldId id="278" r:id="rId12"/>
    <p:sldId id="276" r:id="rId13"/>
    <p:sldId id="277" r:id="rId14"/>
    <p:sldId id="280" r:id="rId15"/>
    <p:sldId id="282" r:id="rId16"/>
    <p:sldId id="281" r:id="rId17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7B53280-C90E-45DA-8BDB-4C2A0BC9CB88}" type="datetime1">
              <a:rPr lang="ru-RU" noProof="1" smtClean="0"/>
              <a:t>26.10.2022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A823BED-889D-4675-B830-85EC3976F687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8110226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DDC3D60-024A-4801-A0C3-29C108CD2902}" type="datetime1">
              <a:rPr lang="ru-RU" noProof="1" smtClean="0"/>
              <a:t>26.10.2022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2F7FBCA-4BE8-4FB5-91BD-69C6AC6BDB5D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7112367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2F7FBCA-4BE8-4FB5-91BD-69C6AC6BDB5D}" type="slidenum">
              <a:rPr lang="ru-RU" noProof="1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875544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rtlCol="0"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 rtlCol="0"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ru-RU" noProof="1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rtl="0"/>
            <a:fld id="{1E0B5F0F-3A42-494A-8C22-C18A8EAE06D7}" type="datetime1">
              <a:rPr lang="ru-RU" noProof="1" smtClean="0"/>
              <a:t>26.10.2022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7" name="Прямоугольник 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1DA459-704B-40E1-AD01-072DDB596BB7}" type="datetime1">
              <a:rPr lang="ru-RU" noProof="1" smtClean="0"/>
              <a:t>26.10.2022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762000" y="381000"/>
            <a:ext cx="7734300" cy="5897562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6B8660-9824-44AB-8B5D-553169A84577}" type="datetime1">
              <a:rPr lang="ru-RU" noProof="1" smtClean="0"/>
              <a:t>26.10.2022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94E3A2C-AB9E-4AA3-89AF-EFDD7C830C60}" type="datetime1">
              <a:rPr lang="ru-RU" noProof="1" smtClean="0"/>
              <a:t>26.10.2022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rtlCol="0"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261872" y="4800600"/>
            <a:ext cx="9418320" cy="1691640"/>
          </a:xfrm>
        </p:spPr>
        <p:txBody>
          <a:bodyPr rtlCol="0"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584E32-2C87-460D-9E2A-CDCE61793030}" type="datetime1">
              <a:rPr lang="ru-RU" noProof="1" smtClean="0"/>
              <a:t>26.10.2022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7" name="Прямоугольник 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261872" y="1828800"/>
            <a:ext cx="4480560" cy="4351337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126480" y="1828800"/>
            <a:ext cx="4480560" cy="4351337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03EC2F-041D-4CF2-86D8-F0B0A674393E}" type="datetime1">
              <a:rPr lang="ru-RU" noProof="1" smtClean="0"/>
              <a:t>26.10.2022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261872" y="1713655"/>
            <a:ext cx="4480560" cy="73152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261872" y="2507550"/>
            <a:ext cx="4480560" cy="366465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126480" y="1713655"/>
            <a:ext cx="4480560" cy="731520"/>
          </a:xfrm>
        </p:spPr>
        <p:txBody>
          <a:bodyPr rtlCol="0"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126480" y="2507550"/>
            <a:ext cx="4480560" cy="366465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1D73CE-C401-4D04-9560-034A055CB90C}" type="datetime1">
              <a:rPr lang="ru-RU" noProof="1" smtClean="0"/>
              <a:t>26.10.2022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C1550E-F63F-4B80-B07F-C41DEB6C305D}" type="datetime1">
              <a:rPr lang="ru-RU" noProof="1" smtClean="0"/>
              <a:t>26.10.2022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906AA1-9020-4738-8076-27C655C98403}" type="datetime1">
              <a:rPr lang="ru-RU" noProof="1" smtClean="0"/>
              <a:t>26.10.2022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rtlCol="0" anchor="b">
            <a:normAutofit/>
          </a:bodyPr>
          <a:lstStyle>
            <a:lvl1pPr>
              <a:defRPr sz="3200" b="0" baseline="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4504267" y="685800"/>
            <a:ext cx="6079066" cy="548640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841248" y="2099734"/>
            <a:ext cx="3200400" cy="3810001"/>
          </a:xfr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6847DE8-DA57-4BA5-AFA8-12EAB9D5EB1A}" type="datetime1">
              <a:rPr lang="ru-RU" noProof="1" smtClean="0"/>
              <a:t>26.10.2022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 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rtlCol="0"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Рисунок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rtlCol="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914400" y="6108589"/>
            <a:ext cx="9982200" cy="597011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548A18-9E87-43F8-A1C0-3FC74948BE65}" type="datetime1">
              <a:rPr lang="ru-RU" noProof="1" smtClean="0"/>
              <a:t>26.10.2022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D299D950-0B36-4B3E-8BAE-8806AC771179}" type="datetime1">
              <a:rPr lang="ru-RU" noProof="1" smtClean="0"/>
              <a:t>26.10.2022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vatnikstan.ru/culture/istoki-balet/" TargetMode="External"/><Relationship Id="rId3" Type="http://schemas.openxmlformats.org/officeDocument/2006/relationships/hyperlink" Target="https://bingoschool.ru/manual/161/" TargetMode="External"/><Relationship Id="rId7" Type="http://schemas.openxmlformats.org/officeDocument/2006/relationships/hyperlink" Target="https://cyberleninka.ru/article/n/velikie-prosvetitelnitsy-v-kulturnom-prostranstve-rossii-xviii-veka-ekaterina-ii-i-ekaterina-dashkova/viewer" TargetMode="External"/><Relationship Id="rId2" Type="http://schemas.openxmlformats.org/officeDocument/2006/relationships/hyperlink" Target="https://in-inch.ru/jestetika-francuzskogo-prosveshhenija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ektsii.org/13-37946.html" TargetMode="External"/><Relationship Id="rId5" Type="http://schemas.openxmlformats.org/officeDocument/2006/relationships/hyperlink" Target="https://diplomnye-istorii.ru/reformy-epoxi-ekateriny-ii-v-oblasti-kultury-i-obrazovaniya.html" TargetMode="External"/><Relationship Id="rId4" Type="http://schemas.openxmlformats.org/officeDocument/2006/relationships/hyperlink" Target="http://www.abc-people.com/typework/history/doch-22.htm" TargetMode="External"/><Relationship Id="rId9" Type="http://schemas.openxmlformats.org/officeDocument/2006/relationships/hyperlink" Target="https://www.msu.ru/info/history.html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E48B8D-7A59-42A4-A61B-B66E6063DD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0761" y="162232"/>
            <a:ext cx="5482300" cy="4577979"/>
          </a:xfrm>
        </p:spPr>
        <p:txBody>
          <a:bodyPr rtlCol="0">
            <a:normAutofit fontScale="90000"/>
          </a:bodyPr>
          <a:lstStyle/>
          <a:p>
            <a:r>
              <a:rPr lang="ru-RU" sz="6000" noProof="1"/>
              <a:t>Реформы в сфере науки и культуры в годы правления Екатерины II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871044-9D2C-42D1-8B31-E3D6F11C60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1" y="4898923"/>
            <a:ext cx="3950503" cy="1452716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  <a:spcBef>
                <a:spcPts val="0"/>
              </a:spcBef>
            </a:pPr>
            <a:r>
              <a:rPr lang="ru-RU" noProof="1">
                <a:solidFill>
                  <a:schemeClr val="tx1">
                    <a:lumMod val="85000"/>
                  </a:schemeClr>
                </a:solidFill>
              </a:rPr>
              <a:t>Касьяненко Вера</a:t>
            </a:r>
          </a:p>
          <a:p>
            <a:pPr rtl="0">
              <a:lnSpc>
                <a:spcPct val="110000"/>
              </a:lnSpc>
              <a:spcBef>
                <a:spcPts val="0"/>
              </a:spcBef>
            </a:pPr>
            <a:r>
              <a:rPr lang="ru-RU" noProof="1">
                <a:solidFill>
                  <a:schemeClr val="tx1">
                    <a:lumMod val="85000"/>
                  </a:schemeClr>
                </a:solidFill>
              </a:rPr>
              <a:t>Петрова Наталья</a:t>
            </a:r>
          </a:p>
          <a:p>
            <a:pPr rtl="0">
              <a:lnSpc>
                <a:spcPct val="110000"/>
              </a:lnSpc>
              <a:spcBef>
                <a:spcPts val="0"/>
              </a:spcBef>
            </a:pPr>
            <a:r>
              <a:rPr lang="ru-RU" noProof="1">
                <a:solidFill>
                  <a:schemeClr val="tx1">
                    <a:lumMod val="85000"/>
                  </a:schemeClr>
                </a:solidFill>
              </a:rPr>
              <a:t>(К3121)</a:t>
            </a:r>
          </a:p>
        </p:txBody>
      </p:sp>
      <p:pic>
        <p:nvPicPr>
          <p:cNvPr id="4" name="Объект 4" descr="Изображение выглядит как человек, одежда, платье&#10;&#10;Автоматически созданное описание">
            <a:extLst>
              <a:ext uri="{FF2B5EF4-FFF2-40B4-BE49-F238E27FC236}">
                <a16:creationId xmlns:a16="http://schemas.microsoft.com/office/drawing/2014/main" id="{0C68167C-4A47-081F-6838-00CA3F830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976" y="0"/>
            <a:ext cx="54299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644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 descr="Изображение выглядит как трава, внешний, небо, дерево&#10;&#10;Автоматически созданное описание">
            <a:extLst>
              <a:ext uri="{FF2B5EF4-FFF2-40B4-BE49-F238E27FC236}">
                <a16:creationId xmlns:a16="http://schemas.microsoft.com/office/drawing/2014/main" id="{33B2123C-9014-FBE1-CF59-F85E6D597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9551" y="762000"/>
            <a:ext cx="4267200" cy="2667000"/>
          </a:xfrm>
          <a:prstGeom prst="rect">
            <a:avLst/>
          </a:prstGeom>
        </p:spPr>
      </p:pic>
      <p:pic>
        <p:nvPicPr>
          <p:cNvPr id="5" name="Объект 4" descr="Изображение выглядит как внешний, небо, город, старый&#10;&#10;Автоматически созданное описание">
            <a:extLst>
              <a:ext uri="{FF2B5EF4-FFF2-40B4-BE49-F238E27FC236}">
                <a16:creationId xmlns:a16="http://schemas.microsoft.com/office/drawing/2014/main" id="{615744B2-B693-9EDB-79B5-D70C36EFBF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65064" y="334296"/>
            <a:ext cx="6026088" cy="4351338"/>
          </a:xfrm>
        </p:spPr>
      </p:pic>
      <p:pic>
        <p:nvPicPr>
          <p:cNvPr id="7" name="Рисунок 6" descr="Изображение выглядит как небо, земля, внешний, облачный&#10;&#10;Автоматически созданное описание">
            <a:extLst>
              <a:ext uri="{FF2B5EF4-FFF2-40B4-BE49-F238E27FC236}">
                <a16:creationId xmlns:a16="http://schemas.microsoft.com/office/drawing/2014/main" id="{3C0FF7C6-25D2-BDB0-9734-EB46353E90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4284" y="3686175"/>
            <a:ext cx="4267200" cy="26860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3686A-3A49-7BA5-3506-AE1FB0734A2F}"/>
              </a:ext>
            </a:extLst>
          </p:cNvPr>
          <p:cNvSpPr txBox="1"/>
          <p:nvPr/>
        </p:nvSpPr>
        <p:spPr>
          <a:xfrm>
            <a:off x="1651597" y="4659868"/>
            <a:ext cx="2586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Мраморный дворец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FBA2FA-C63E-E737-9A72-D67DE00B8CDA}"/>
              </a:ext>
            </a:extLst>
          </p:cNvPr>
          <p:cNvSpPr txBox="1"/>
          <p:nvPr/>
        </p:nvSpPr>
        <p:spPr>
          <a:xfrm>
            <a:off x="5864807" y="6339038"/>
            <a:ext cx="2586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Гатчинский дворец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B996BB-0C73-9878-420A-4F0714A77922}"/>
              </a:ext>
            </a:extLst>
          </p:cNvPr>
          <p:cNvSpPr txBox="1"/>
          <p:nvPr/>
        </p:nvSpPr>
        <p:spPr>
          <a:xfrm>
            <a:off x="7650874" y="326923"/>
            <a:ext cx="2586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Камеронова галерея</a:t>
            </a:r>
          </a:p>
        </p:txBody>
      </p:sp>
    </p:spTree>
    <p:extLst>
      <p:ext uri="{BB962C8B-B14F-4D97-AF65-F5344CB8AC3E}">
        <p14:creationId xmlns:p14="http://schemas.microsoft.com/office/powerpoint/2010/main" val="2509416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 descr="Изображение выглядит как человек, одежда, платье&#10;&#10;Автоматически созданное описание">
            <a:extLst>
              <a:ext uri="{FF2B5EF4-FFF2-40B4-BE49-F238E27FC236}">
                <a16:creationId xmlns:a16="http://schemas.microsoft.com/office/drawing/2014/main" id="{4013927D-D888-916C-52B7-A3C0701CF9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5343" y="363144"/>
            <a:ext cx="4854928" cy="6131712"/>
          </a:xfrm>
        </p:spPr>
      </p:pic>
    </p:spTree>
    <p:extLst>
      <p:ext uri="{BB962C8B-B14F-4D97-AF65-F5344CB8AC3E}">
        <p14:creationId xmlns:p14="http://schemas.microsoft.com/office/powerpoint/2010/main" val="1193741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651A00-A788-58A8-6710-86C6A5CFB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873105"/>
          </a:xfrm>
        </p:spPr>
        <p:txBody>
          <a:bodyPr/>
          <a:lstStyle/>
          <a:p>
            <a:r>
              <a:rPr lang="ru-RU" dirty="0"/>
              <a:t>Список литературы: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51BD09-029D-D8CC-2B98-FD7F1EC50F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396182"/>
            <a:ext cx="8595360" cy="4783956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https://in-inch.ru/jestetika-francuzskogo-prosveshhenija/</a:t>
            </a:r>
            <a:r>
              <a:rPr lang="ru-RU" dirty="0"/>
              <a:t> </a:t>
            </a:r>
          </a:p>
          <a:p>
            <a:r>
              <a:rPr lang="en-US" dirty="0">
                <a:hlinkClick r:id="rId3"/>
              </a:rPr>
              <a:t>https://bingoschool.ru/manual/161/</a:t>
            </a:r>
            <a:r>
              <a:rPr lang="ru-RU" dirty="0"/>
              <a:t> </a:t>
            </a:r>
          </a:p>
          <a:p>
            <a:r>
              <a:rPr lang="en-US" dirty="0">
                <a:hlinkClick r:id="rId4"/>
              </a:rPr>
              <a:t>http://www.abc-people.com/typework/history/doch-22.htm</a:t>
            </a:r>
            <a:r>
              <a:rPr lang="ru-RU" dirty="0"/>
              <a:t> </a:t>
            </a:r>
          </a:p>
          <a:p>
            <a:r>
              <a:rPr lang="en-US" dirty="0">
                <a:hlinkClick r:id="rId5"/>
              </a:rPr>
              <a:t>https://diplomnye-istorii.ru/reformy-epoxi-ekateriny-ii-v-oblasti-kultury-i-obrazovaniya.html</a:t>
            </a:r>
            <a:r>
              <a:rPr lang="ru-RU" dirty="0"/>
              <a:t> </a:t>
            </a:r>
          </a:p>
          <a:p>
            <a:r>
              <a:rPr lang="en-US" dirty="0">
                <a:hlinkClick r:id="rId6"/>
              </a:rPr>
              <a:t>https://lektsii.org/13-37946.html</a:t>
            </a:r>
            <a:r>
              <a:rPr lang="ru-RU" dirty="0"/>
              <a:t> </a:t>
            </a:r>
          </a:p>
          <a:p>
            <a:r>
              <a:rPr lang="en-US" dirty="0">
                <a:hlinkClick r:id="rId7"/>
              </a:rPr>
              <a:t>https://cyberleninka.ru/article/n/velikie-prosvetitelnitsy-v-kulturnom-prostranstve-rossii-xviii-veka-ekaterina-ii-i-ekaterina-dashkova/viewer</a:t>
            </a:r>
            <a:r>
              <a:rPr lang="ru-RU" dirty="0"/>
              <a:t> </a:t>
            </a:r>
          </a:p>
          <a:p>
            <a:r>
              <a:rPr lang="en-US" dirty="0">
                <a:hlinkClick r:id="rId8"/>
              </a:rPr>
              <a:t>https://vatnikstan.ru/culture/istoki-balet/</a:t>
            </a:r>
            <a:r>
              <a:rPr lang="ru-RU" dirty="0"/>
              <a:t> </a:t>
            </a:r>
          </a:p>
          <a:p>
            <a:r>
              <a:rPr lang="en-US" dirty="0">
                <a:hlinkClick r:id="rId9"/>
              </a:rPr>
              <a:t>https://www.msu.ru/info/history.html</a:t>
            </a:r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914330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71A3F3-A990-E5CC-6758-619300D12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680" y="2243721"/>
            <a:ext cx="9692640" cy="1325562"/>
          </a:xfrm>
        </p:spPr>
        <p:txBody>
          <a:bodyPr/>
          <a:lstStyle/>
          <a:p>
            <a:pPr algn="ctr"/>
            <a:r>
              <a:rPr lang="ru-RU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773212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 descr="Изображение выглядит как человек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6FEA1C2F-3E39-D1D6-51E2-C2EFA05110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80" r="4389"/>
          <a:stretch/>
        </p:blipFill>
        <p:spPr>
          <a:xfrm>
            <a:off x="656977" y="1088936"/>
            <a:ext cx="3639719" cy="4747793"/>
          </a:xfrm>
          <a:prstGeom prst="rect">
            <a:avLst/>
          </a:prstGeom>
        </p:spPr>
      </p:pic>
      <p:pic>
        <p:nvPicPr>
          <p:cNvPr id="7" name="Рисунок 6" descr="Изображение выглядит как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E89E29A0-04C4-71F2-A09C-B8AB2C3EE9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9747" y="1091676"/>
            <a:ext cx="3706742" cy="4753897"/>
          </a:xfrm>
          <a:prstGeom prst="rect">
            <a:avLst/>
          </a:prstGeom>
        </p:spPr>
      </p:pic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D105A51F-0044-DD26-4B42-E258FBE09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961" y="126998"/>
            <a:ext cx="10588359" cy="874804"/>
          </a:xfrm>
        </p:spPr>
        <p:txBody>
          <a:bodyPr/>
          <a:lstStyle/>
          <a:p>
            <a:pPr algn="ctr"/>
            <a:r>
              <a:rPr lang="ru-RU" dirty="0"/>
              <a:t>Эпоха Просвещения</a:t>
            </a:r>
          </a:p>
        </p:txBody>
      </p:sp>
      <p:pic>
        <p:nvPicPr>
          <p:cNvPr id="5" name="Объект 4" descr="Изображение выглядит как человек, мужчина, внутренний, носит&#10;&#10;Автоматически созданное описание">
            <a:extLst>
              <a:ext uri="{FF2B5EF4-FFF2-40B4-BE49-F238E27FC236}">
                <a16:creationId xmlns:a16="http://schemas.microsoft.com/office/drawing/2014/main" id="{4CE945A1-A533-FBDE-4DE2-6978DB34F1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810730" y="1868128"/>
            <a:ext cx="3497391" cy="4351338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1DD0CA5-876F-5663-7538-E24D6C293145}"/>
              </a:ext>
            </a:extLst>
          </p:cNvPr>
          <p:cNvSpPr txBox="1"/>
          <p:nvPr/>
        </p:nvSpPr>
        <p:spPr>
          <a:xfrm>
            <a:off x="1052052" y="5867043"/>
            <a:ext cx="244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Дени Дидро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54BCDE-0205-728E-D50B-774A3E2B67F5}"/>
              </a:ext>
            </a:extLst>
          </p:cNvPr>
          <p:cNvSpPr txBox="1"/>
          <p:nvPr/>
        </p:nvSpPr>
        <p:spPr>
          <a:xfrm>
            <a:off x="4001729" y="6246785"/>
            <a:ext cx="3185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Жан </a:t>
            </a:r>
            <a:r>
              <a:rPr lang="ru-RU" dirty="0" err="1"/>
              <a:t>Лерон</a:t>
            </a:r>
            <a:r>
              <a:rPr lang="ru-RU" dirty="0"/>
              <a:t> Д’Аламбер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C84752-C3BF-4CB2-3AF2-C73488EC603E}"/>
              </a:ext>
            </a:extLst>
          </p:cNvPr>
          <p:cNvSpPr txBox="1"/>
          <p:nvPr/>
        </p:nvSpPr>
        <p:spPr>
          <a:xfrm>
            <a:off x="7838021" y="5867043"/>
            <a:ext cx="244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Вольтер</a:t>
            </a:r>
          </a:p>
        </p:txBody>
      </p:sp>
    </p:spTree>
    <p:extLst>
      <p:ext uri="{BB962C8B-B14F-4D97-AF65-F5344CB8AC3E}">
        <p14:creationId xmlns:p14="http://schemas.microsoft.com/office/powerpoint/2010/main" val="3654966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850E7FDF-0269-9C37-4414-20B54ABC92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74"/>
          <a:stretch/>
        </p:blipFill>
        <p:spPr>
          <a:xfrm>
            <a:off x="3139495" y="3193999"/>
            <a:ext cx="5601132" cy="3431458"/>
          </a:xfrm>
          <a:prstGeom prst="rect">
            <a:avLst/>
          </a:prstGeom>
        </p:spPr>
      </p:pic>
      <p:pic>
        <p:nvPicPr>
          <p:cNvPr id="9" name="Рисунок 8" descr="Изображение выглядит как старый, черный, белый, нарисованный&#10;&#10;Автоматически созданное описание">
            <a:extLst>
              <a:ext uri="{FF2B5EF4-FFF2-40B4-BE49-F238E27FC236}">
                <a16:creationId xmlns:a16="http://schemas.microsoft.com/office/drawing/2014/main" id="{EB35A795-E22A-27EB-BA48-5F0632E23A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061" y="232543"/>
            <a:ext cx="5009118" cy="3652919"/>
          </a:xfrm>
          <a:prstGeom prst="rect">
            <a:avLst/>
          </a:prstGeom>
        </p:spPr>
      </p:pic>
      <p:pic>
        <p:nvPicPr>
          <p:cNvPr id="5" name="Объект 4" descr="Изображение выглядит как текст, внешний, белый, старый&#10;&#10;Автоматически созданное описание">
            <a:extLst>
              <a:ext uri="{FF2B5EF4-FFF2-40B4-BE49-F238E27FC236}">
                <a16:creationId xmlns:a16="http://schemas.microsoft.com/office/drawing/2014/main" id="{B89E0FD3-B559-630F-F1E0-6EC064E9E5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b="2447"/>
          <a:stretch/>
        </p:blipFill>
        <p:spPr>
          <a:xfrm>
            <a:off x="515843" y="1170528"/>
            <a:ext cx="5973448" cy="3136001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E9C8CBF-3C50-B28E-3319-B02A80008967}"/>
              </a:ext>
            </a:extLst>
          </p:cNvPr>
          <p:cNvSpPr txBox="1"/>
          <p:nvPr/>
        </p:nvSpPr>
        <p:spPr>
          <a:xfrm>
            <a:off x="1153947" y="519110"/>
            <a:ext cx="4697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Российская академия наук и </a:t>
            </a:r>
          </a:p>
          <a:p>
            <a:pPr algn="ctr"/>
            <a:r>
              <a:rPr lang="ru-RU" dirty="0"/>
              <a:t>Кунсткамера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D22E23-B0EE-F630-5D04-40AD40241855}"/>
              </a:ext>
            </a:extLst>
          </p:cNvPr>
          <p:cNvSpPr txBox="1"/>
          <p:nvPr/>
        </p:nvSpPr>
        <p:spPr>
          <a:xfrm>
            <a:off x="8256858" y="3885462"/>
            <a:ext cx="2586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Московский</a:t>
            </a:r>
          </a:p>
          <a:p>
            <a:pPr algn="ctr"/>
            <a:r>
              <a:rPr lang="ru-RU" dirty="0"/>
              <a:t>университет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D770FA-1C88-9BA7-FB15-15A7280F5CA6}"/>
              </a:ext>
            </a:extLst>
          </p:cNvPr>
          <p:cNvSpPr txBox="1"/>
          <p:nvPr/>
        </p:nvSpPr>
        <p:spPr>
          <a:xfrm>
            <a:off x="1153947" y="5979126"/>
            <a:ext cx="2586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Академия</a:t>
            </a:r>
          </a:p>
          <a:p>
            <a:pPr algn="ctr"/>
            <a:r>
              <a:rPr lang="ru-RU" dirty="0"/>
              <a:t>художеств</a:t>
            </a:r>
          </a:p>
        </p:txBody>
      </p:sp>
    </p:spTree>
    <p:extLst>
      <p:ext uri="{BB962C8B-B14F-4D97-AF65-F5344CB8AC3E}">
        <p14:creationId xmlns:p14="http://schemas.microsoft.com/office/powerpoint/2010/main" val="269648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 descr="Изображение выглядит как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85424981-9F36-3CED-B7E2-A1E24E2290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4880" y="747423"/>
            <a:ext cx="2925909" cy="5078188"/>
          </a:xfrm>
        </p:spPr>
      </p:pic>
      <p:pic>
        <p:nvPicPr>
          <p:cNvPr id="7" name="Рисунок 6" descr="Изображение выглядит как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B9DE527F-7B25-33B3-9E72-12342537F6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854"/>
          <a:stretch/>
        </p:blipFill>
        <p:spPr>
          <a:xfrm>
            <a:off x="4520523" y="747423"/>
            <a:ext cx="6176973" cy="50781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9E8DF2-4AD4-DC1F-2DA8-824EB5898625}"/>
              </a:ext>
            </a:extLst>
          </p:cNvPr>
          <p:cNvSpPr txBox="1"/>
          <p:nvPr/>
        </p:nvSpPr>
        <p:spPr>
          <a:xfrm>
            <a:off x="1001821" y="5825611"/>
            <a:ext cx="2812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Иван Иванович Бецкой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B3A8CF-7FC2-43E6-C764-4F681EE9C9DF}"/>
              </a:ext>
            </a:extLst>
          </p:cNvPr>
          <p:cNvSpPr txBox="1"/>
          <p:nvPr/>
        </p:nvSpPr>
        <p:spPr>
          <a:xfrm>
            <a:off x="6548284" y="5848044"/>
            <a:ext cx="2300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Екатерина </a:t>
            </a:r>
            <a:r>
              <a:rPr lang="en-US" dirty="0"/>
              <a:t>II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29920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внешний, небо, земля, старый&#10;&#10;Автоматически созданное описание">
            <a:extLst>
              <a:ext uri="{FF2B5EF4-FFF2-40B4-BE49-F238E27FC236}">
                <a16:creationId xmlns:a16="http://schemas.microsoft.com/office/drawing/2014/main" id="{E9486A36-2439-198D-61B2-4508EB683B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77"/>
          <a:stretch/>
        </p:blipFill>
        <p:spPr>
          <a:xfrm>
            <a:off x="4570574" y="225015"/>
            <a:ext cx="6354441" cy="3658378"/>
          </a:xfrm>
          <a:prstGeom prst="rect">
            <a:avLst/>
          </a:prstGeom>
        </p:spPr>
      </p:pic>
      <p:pic>
        <p:nvPicPr>
          <p:cNvPr id="5" name="Объект 4" descr="Изображение выглядит как текст, внешний, здание, старый&#10;&#10;Автоматически созданное описание">
            <a:extLst>
              <a:ext uri="{FF2B5EF4-FFF2-40B4-BE49-F238E27FC236}">
                <a16:creationId xmlns:a16="http://schemas.microsoft.com/office/drawing/2014/main" id="{BC56383C-3923-F8BB-62DB-F6A069BA80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04988" y="3214020"/>
            <a:ext cx="5702289" cy="3207538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24E450-E1F9-A490-F5EB-7D43ECE089C4}"/>
              </a:ext>
            </a:extLst>
          </p:cNvPr>
          <p:cNvSpPr txBox="1"/>
          <p:nvPr/>
        </p:nvSpPr>
        <p:spPr>
          <a:xfrm>
            <a:off x="1444704" y="2844688"/>
            <a:ext cx="2586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Смольный институт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FD0677-531C-217D-30D4-A2110EA306EF}"/>
              </a:ext>
            </a:extLst>
          </p:cNvPr>
          <p:cNvSpPr txBox="1"/>
          <p:nvPr/>
        </p:nvSpPr>
        <p:spPr>
          <a:xfrm>
            <a:off x="7366033" y="3883393"/>
            <a:ext cx="280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Коммерческое училище</a:t>
            </a:r>
          </a:p>
        </p:txBody>
      </p:sp>
    </p:spTree>
    <p:extLst>
      <p:ext uri="{BB962C8B-B14F-4D97-AF65-F5344CB8AC3E}">
        <p14:creationId xmlns:p14="http://schemas.microsoft.com/office/powerpoint/2010/main" val="273640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 descr="Изображение выглядит как человек, мужчина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5AD36092-0E5F-7F40-343C-DA95FF2FB7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1263" y="326431"/>
            <a:ext cx="4347235" cy="579631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1EE252-77EC-E29C-16C2-80F685661C05}"/>
              </a:ext>
            </a:extLst>
          </p:cNvPr>
          <p:cNvSpPr txBox="1"/>
          <p:nvPr/>
        </p:nvSpPr>
        <p:spPr>
          <a:xfrm>
            <a:off x="3244652" y="6253316"/>
            <a:ext cx="4563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Фёдор Иванович Янкович де </a:t>
            </a:r>
            <a:r>
              <a:rPr lang="ru-RU" dirty="0" err="1"/>
              <a:t>Мириево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2599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 descr="Изображение выглядит как человек, носит, пальто, одет&#10;&#10;Автоматически созданное описание">
            <a:extLst>
              <a:ext uri="{FF2B5EF4-FFF2-40B4-BE49-F238E27FC236}">
                <a16:creationId xmlns:a16="http://schemas.microsoft.com/office/drawing/2014/main" id="{0DFE3B8A-32B3-BF94-3BA7-4F5FAE74D8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8504" y="275302"/>
            <a:ext cx="4786599" cy="574391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5286C5-7A09-7DFC-50D6-60048E27B8FC}"/>
              </a:ext>
            </a:extLst>
          </p:cNvPr>
          <p:cNvSpPr txBox="1"/>
          <p:nvPr/>
        </p:nvSpPr>
        <p:spPr>
          <a:xfrm>
            <a:off x="3421626" y="6183870"/>
            <a:ext cx="3932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Екатерина Романовна Дашкова</a:t>
            </a:r>
          </a:p>
        </p:txBody>
      </p:sp>
    </p:spTree>
    <p:extLst>
      <p:ext uri="{BB962C8B-B14F-4D97-AF65-F5344CB8AC3E}">
        <p14:creationId xmlns:p14="http://schemas.microsoft.com/office/powerpoint/2010/main" val="2184329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41C8A227-9904-BA14-3732-CD8E485881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8129" y="269155"/>
            <a:ext cx="7305395" cy="6064049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CAB95D-96C4-2385-FB37-4BCBBB731EA0}"/>
              </a:ext>
            </a:extLst>
          </p:cNvPr>
          <p:cNvSpPr txBox="1"/>
          <p:nvPr/>
        </p:nvSpPr>
        <p:spPr>
          <a:xfrm>
            <a:off x="4333787" y="6352870"/>
            <a:ext cx="2586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«Всякая всячина»</a:t>
            </a:r>
          </a:p>
        </p:txBody>
      </p:sp>
    </p:spTree>
    <p:extLst>
      <p:ext uri="{BB962C8B-B14F-4D97-AF65-F5344CB8AC3E}">
        <p14:creationId xmlns:p14="http://schemas.microsoft.com/office/powerpoint/2010/main" val="4035823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 descr="Изображение выглядит как украшен, зал, камень&#10;&#10;Автоматически созданное описание">
            <a:extLst>
              <a:ext uri="{FF2B5EF4-FFF2-40B4-BE49-F238E27FC236}">
                <a16:creationId xmlns:a16="http://schemas.microsoft.com/office/drawing/2014/main" id="{33604EC9-6E4A-A125-EA7D-777CCB84E2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4713" y="297426"/>
            <a:ext cx="8865331" cy="5948516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D4068B-C92F-995E-B642-9E900F1ABC4A}"/>
              </a:ext>
            </a:extLst>
          </p:cNvPr>
          <p:cNvSpPr txBox="1"/>
          <p:nvPr/>
        </p:nvSpPr>
        <p:spPr>
          <a:xfrm>
            <a:off x="4414301" y="6208333"/>
            <a:ext cx="2586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Эрмитажный театр</a:t>
            </a:r>
          </a:p>
        </p:txBody>
      </p:sp>
    </p:spTree>
    <p:extLst>
      <p:ext uri="{BB962C8B-B14F-4D97-AF65-F5344CB8AC3E}">
        <p14:creationId xmlns:p14="http://schemas.microsoft.com/office/powerpoint/2010/main" val="2153538752"/>
      </p:ext>
    </p:extLst>
  </p:cSld>
  <p:clrMapOvr>
    <a:masterClrMapping/>
  </p:clrMapOvr>
</p:sld>
</file>

<file path=ppt/theme/theme1.xml><?xml version="1.0" encoding="utf-8"?>
<a:theme xmlns:a="http://schemas.openxmlformats.org/drawingml/2006/main" name="Вид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94_TF67347921.potx" id="{351E411B-4C5B-4407-866C-0F5FEA139780}" vid="{02BB1867-C609-4E3F-AA00-13FDBC66972F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1F3672F-4ECD-442D-A450-8D0D8AE9ABE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E274086-DBC4-4534-ADD1-A99867C702D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C17B96-44E1-4D27-8275-49488FA5EBD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tf67347921_win32</Template>
  <TotalTime>282</TotalTime>
  <Words>159</Words>
  <Application>Microsoft Office PowerPoint</Application>
  <PresentationFormat>Широкоэкранный</PresentationFormat>
  <Paragraphs>36</Paragraphs>
  <Slides>13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Schoolbook</vt:lpstr>
      <vt:lpstr>Wingdings 2</vt:lpstr>
      <vt:lpstr>Вид</vt:lpstr>
      <vt:lpstr>Реформы в сфере науки и культуры в годы правления Екатерины II</vt:lpstr>
      <vt:lpstr>Эпоха Просвещения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Список литературы: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Реформы в сфере науки и культуры в годы правления Екатерины II</dc:title>
  <dc:creator>Касьяненко Вера Михайловна</dc:creator>
  <cp:lastModifiedBy>Касьяненко Вера Михайловна</cp:lastModifiedBy>
  <cp:revision>5</cp:revision>
  <dcterms:created xsi:type="dcterms:W3CDTF">2022-10-22T18:51:03Z</dcterms:created>
  <dcterms:modified xsi:type="dcterms:W3CDTF">2022-10-26T20:07:09Z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